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2" r:id="rId9"/>
    <p:sldId id="263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D52BEDBF-880D-4134-A9D8-320D69EA6CFF}">
          <p14:sldIdLst>
            <p14:sldId id="256"/>
            <p14:sldId id="257"/>
            <p14:sldId id="259"/>
            <p14:sldId id="260"/>
            <p14:sldId id="261"/>
            <p14:sldId id="264"/>
          </p14:sldIdLst>
        </p14:section>
        <p14:section name="Untitled Section" id="{DC72ED9C-0F82-4C75-B2F1-FA53DB3C5EE0}">
          <p14:sldIdLst>
            <p14:sldId id="265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2305638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1025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0243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0031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2556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323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1534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376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643"/>
            <a:ext cx="9144000" cy="51435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2976373"/>
            <a:ext cx="4978908" cy="1237786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1575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117854"/>
            <a:ext cx="4978908" cy="1789938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3263"/>
              </a:lnSpc>
              <a:defRPr sz="3375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18" y="4025004"/>
            <a:ext cx="6810538" cy="72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96874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662940"/>
            <a:ext cx="9144000" cy="448056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9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575"/>
            </a:lvl2pPr>
            <a:lvl3pPr marL="514337" indent="0">
              <a:buNone/>
              <a:defRPr sz="1350"/>
            </a:lvl3pPr>
            <a:lvl4pPr marL="771506" indent="0">
              <a:buNone/>
              <a:defRPr sz="1125"/>
            </a:lvl4pPr>
            <a:lvl5pPr marL="1028675" indent="0">
              <a:buNone/>
              <a:defRPr sz="1125"/>
            </a:lvl5pPr>
            <a:lvl6pPr marL="1285843" indent="0">
              <a:buNone/>
              <a:defRPr sz="1125"/>
            </a:lvl6pPr>
            <a:lvl7pPr marL="1543011" indent="0">
              <a:buNone/>
              <a:defRPr sz="1125"/>
            </a:lvl7pPr>
            <a:lvl8pPr marL="1800180" indent="0">
              <a:buNone/>
              <a:defRPr sz="1125"/>
            </a:lvl8pPr>
            <a:lvl9pPr marL="2057349" indent="0">
              <a:buNone/>
              <a:defRPr sz="1125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26752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6"/>
          </p:nvPr>
        </p:nvSpPr>
        <p:spPr>
          <a:xfrm>
            <a:off x="3824241" y="990601"/>
            <a:ext cx="4791075" cy="334922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514350" rtl="0" eaLnBrk="1" fontAlgn="auto" latinLnBrk="0" hangingPunct="1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9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mtClean="0"/>
              <a:t>Click icon to add chart</a:t>
            </a:r>
            <a:endParaRPr lang="en-US" dirty="0"/>
          </a:p>
        </p:txBody>
      </p:sp>
      <p:sp>
        <p:nvSpPr>
          <p:cNvPr id="8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990600"/>
            <a:ext cx="3201490" cy="53706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025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3" y="1641948"/>
            <a:ext cx="3001899" cy="20762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63"/>
              </a:lnSpc>
              <a:buNone/>
              <a:defRPr sz="1013" b="0" i="0" spc="-2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85822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4531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5624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117997"/>
            <a:ext cx="4978908" cy="17907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3263"/>
              </a:lnSpc>
              <a:defRPr sz="3375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2977753"/>
            <a:ext cx="4978908" cy="1659732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1575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62" y="42168"/>
            <a:ext cx="5839539" cy="62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9716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256314" y="1632858"/>
            <a:ext cx="4887686" cy="35106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9" name="Slide Number Placeholder 6"/>
          <p:cNvSpPr txBox="1">
            <a:spLocks/>
          </p:cNvSpPr>
          <p:nvPr/>
        </p:nvSpPr>
        <p:spPr>
          <a:xfrm>
            <a:off x="8284464" y="4666414"/>
            <a:ext cx="544068" cy="40088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900" b="1" smtClean="0"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9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263637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1" y="1641949"/>
            <a:ext cx="4802124" cy="28428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63"/>
              </a:lnSpc>
              <a:buNone/>
              <a:defRPr sz="1013" b="0" i="0" spc="-2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Em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990600"/>
            <a:ext cx="7886700" cy="53706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025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85325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7" y="1639063"/>
            <a:ext cx="3134815" cy="26335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63"/>
              </a:lnSpc>
              <a:buNone/>
              <a:defRPr sz="1013" b="0" i="0" spc="-2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771901" y="1639063"/>
            <a:ext cx="3134815" cy="26335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63"/>
              </a:lnSpc>
              <a:buNone/>
              <a:defRPr sz="1013" b="0" i="0" spc="-2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990600"/>
            <a:ext cx="7886700" cy="53706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025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1446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1639063"/>
            <a:ext cx="6418318" cy="2799319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257175" marR="0" indent="-228600" algn="l" defTabSz="514350" rtl="0" eaLnBrk="1" fontAlgn="auto" latinLnBrk="0" hangingPunct="1">
              <a:lnSpc>
                <a:spcPts val="1463"/>
              </a:lnSpc>
              <a:spcBef>
                <a:spcPts val="563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1125" b="0" i="0" spc="-2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990600"/>
            <a:ext cx="7886700" cy="53706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025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17556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990600"/>
            <a:ext cx="7886700" cy="53706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025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25197" y="1639062"/>
            <a:ext cx="7259240" cy="28860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294"/>
              </a:lnSpc>
              <a:buClr>
                <a:srgbClr val="005BBB"/>
              </a:buClr>
              <a:buFontTx/>
              <a:buNone/>
              <a:defRPr sz="956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414338" indent="-157163">
              <a:lnSpc>
                <a:spcPts val="1294"/>
              </a:lnSpc>
              <a:buClr>
                <a:srgbClr val="005BBB"/>
              </a:buClr>
              <a:buFont typeface="Arial" charset="0"/>
              <a:buChar char="•"/>
              <a:tabLst/>
              <a:defRPr sz="1125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642938" marR="0" indent="-128588" algn="l" defTabSz="514350" rtl="0" eaLnBrk="1" fontAlgn="auto" latinLnBrk="0" hangingPunct="1">
              <a:lnSpc>
                <a:spcPts val="1294"/>
              </a:lnSpc>
              <a:spcBef>
                <a:spcPts val="281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642938" algn="l"/>
              </a:tabLst>
              <a:defRPr sz="1125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642938" marR="0" lvl="2" indent="-128588" algn="l" defTabSz="514350" rtl="0" eaLnBrk="1" fontAlgn="auto" latinLnBrk="0" hangingPunct="1">
              <a:lnSpc>
                <a:spcPts val="1294"/>
              </a:lnSpc>
              <a:spcBef>
                <a:spcPts val="281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642938" marR="0" lvl="2" indent="-128588" algn="l" defTabSz="514350" rtl="0" eaLnBrk="1" fontAlgn="auto" latinLnBrk="0" hangingPunct="1">
              <a:lnSpc>
                <a:spcPts val="1294"/>
              </a:lnSpc>
              <a:spcBef>
                <a:spcPts val="281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8478633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23924" y="655456"/>
            <a:ext cx="5320076" cy="449042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9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575"/>
            </a:lvl2pPr>
            <a:lvl3pPr marL="514337" indent="0">
              <a:buNone/>
              <a:defRPr sz="1350"/>
            </a:lvl3pPr>
            <a:lvl4pPr marL="771506" indent="0">
              <a:buNone/>
              <a:defRPr sz="1125"/>
            </a:lvl4pPr>
            <a:lvl5pPr marL="1028675" indent="0">
              <a:buNone/>
              <a:defRPr sz="1125"/>
            </a:lvl5pPr>
            <a:lvl6pPr marL="1285843" indent="0">
              <a:buNone/>
              <a:defRPr sz="1125"/>
            </a:lvl6pPr>
            <a:lvl7pPr marL="1543011" indent="0">
              <a:buNone/>
              <a:defRPr sz="1125"/>
            </a:lvl7pPr>
            <a:lvl8pPr marL="1800180" indent="0">
              <a:buNone/>
              <a:defRPr sz="1125"/>
            </a:lvl8pPr>
            <a:lvl9pPr marL="2057349" indent="0">
              <a:buNone/>
              <a:defRPr sz="1125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990600"/>
            <a:ext cx="3201490" cy="53706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025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3" y="1641948"/>
            <a:ext cx="3001899" cy="20762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63"/>
              </a:lnSpc>
              <a:buNone/>
              <a:defRPr sz="1013" b="0" i="0" spc="-2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4676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35975" y="655455"/>
            <a:ext cx="5308027" cy="234409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9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575"/>
            </a:lvl2pPr>
            <a:lvl3pPr marL="514337" indent="0">
              <a:buNone/>
              <a:defRPr sz="1350"/>
            </a:lvl3pPr>
            <a:lvl4pPr marL="771506" indent="0">
              <a:buNone/>
              <a:defRPr sz="1125"/>
            </a:lvl4pPr>
            <a:lvl5pPr marL="1028675" indent="0">
              <a:buNone/>
              <a:defRPr sz="1125"/>
            </a:lvl5pPr>
            <a:lvl6pPr marL="1285843" indent="0">
              <a:buNone/>
              <a:defRPr sz="1125"/>
            </a:lvl6pPr>
            <a:lvl7pPr marL="1543011" indent="0">
              <a:buNone/>
              <a:defRPr sz="1125"/>
            </a:lvl7pPr>
            <a:lvl8pPr marL="1800180" indent="0">
              <a:buNone/>
              <a:defRPr sz="1125"/>
            </a:lvl8pPr>
            <a:lvl9pPr marL="2057349" indent="0">
              <a:buNone/>
              <a:defRPr sz="1125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990600"/>
            <a:ext cx="3201490" cy="53706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025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3835973" y="2998722"/>
            <a:ext cx="2701892" cy="214312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9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575"/>
            </a:lvl2pPr>
            <a:lvl3pPr marL="514337" indent="0">
              <a:buNone/>
              <a:defRPr sz="1350"/>
            </a:lvl3pPr>
            <a:lvl4pPr marL="771506" indent="0">
              <a:buNone/>
              <a:defRPr sz="1125"/>
            </a:lvl4pPr>
            <a:lvl5pPr marL="1028675" indent="0">
              <a:buNone/>
              <a:defRPr sz="1125"/>
            </a:lvl5pPr>
            <a:lvl6pPr marL="1285843" indent="0">
              <a:buNone/>
              <a:defRPr sz="1125"/>
            </a:lvl6pPr>
            <a:lvl7pPr marL="1543011" indent="0">
              <a:buNone/>
              <a:defRPr sz="1125"/>
            </a:lvl7pPr>
            <a:lvl8pPr marL="1800180" indent="0">
              <a:buNone/>
              <a:defRPr sz="1125"/>
            </a:lvl8pPr>
            <a:lvl9pPr marL="2057349" indent="0">
              <a:buNone/>
              <a:defRPr sz="1125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5817" y="2998722"/>
            <a:ext cx="2618184" cy="214312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9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575"/>
            </a:lvl2pPr>
            <a:lvl3pPr marL="514337" indent="0">
              <a:buNone/>
              <a:defRPr sz="1350"/>
            </a:lvl3pPr>
            <a:lvl4pPr marL="771506" indent="0">
              <a:buNone/>
              <a:defRPr sz="1125"/>
            </a:lvl4pPr>
            <a:lvl5pPr marL="1028675" indent="0">
              <a:buNone/>
              <a:defRPr sz="1125"/>
            </a:lvl5pPr>
            <a:lvl6pPr marL="1285843" indent="0">
              <a:buNone/>
              <a:defRPr sz="1125"/>
            </a:lvl6pPr>
            <a:lvl7pPr marL="1543011" indent="0">
              <a:buNone/>
              <a:defRPr sz="1125"/>
            </a:lvl7pPr>
            <a:lvl8pPr marL="1800180" indent="0">
              <a:buNone/>
              <a:defRPr sz="1125"/>
            </a:lvl8pPr>
            <a:lvl9pPr marL="2057349" indent="0">
              <a:buNone/>
              <a:defRPr sz="1125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3" y="1641948"/>
            <a:ext cx="3001899" cy="20762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63"/>
              </a:lnSpc>
              <a:buNone/>
              <a:defRPr sz="1013" b="0" i="0" spc="-2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257169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37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6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43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1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18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349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512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01479" y="0"/>
            <a:ext cx="877204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1350" dirty="0" smtClean="0">
                <a:latin typeface="Arial" charset="0"/>
              </a:rPr>
              <a:t>‘-</a:t>
            </a:r>
            <a:endParaRPr lang="en-US" sz="135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34335" y="767948"/>
            <a:ext cx="6418317" cy="105201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27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1534335" y="1916917"/>
            <a:ext cx="6418317" cy="23086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9143998" cy="51434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425196" y="1740083"/>
            <a:ext cx="7886700" cy="2860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425196" y="987552"/>
            <a:ext cx="7886700" cy="6513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/>
        </p:nvSpPr>
        <p:spPr>
          <a:xfrm>
            <a:off x="8284464" y="4666414"/>
            <a:ext cx="544068" cy="400887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9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9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62" y="42168"/>
            <a:ext cx="5839539" cy="62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25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025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Clr>
          <a:srgbClr val="005BBB"/>
        </a:buClr>
        <a:buFont typeface="Arial" panose="020B0604020202020204" pitchFamily="34" charset="0"/>
        <a:buChar char="•"/>
        <a:defRPr sz="1125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Clr>
          <a:srgbClr val="005BBB"/>
        </a:buClr>
        <a:buFont typeface="Arial" panose="020B0604020202020204" pitchFamily="34" charset="0"/>
        <a:buChar char="•"/>
        <a:defRPr sz="1125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Clr>
          <a:srgbClr val="005BBB"/>
        </a:buClr>
        <a:buFont typeface="LucidaGrande" charset="0"/>
        <a:buChar char="-"/>
        <a:defRPr sz="1013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Clr>
          <a:srgbClr val="005BBB"/>
        </a:buClr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Clr>
          <a:srgbClr val="005BBB"/>
        </a:buClr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312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5544">
          <p15:clr>
            <a:srgbClr val="F26B43"/>
          </p15:clr>
        </p15:guide>
        <p15:guide id="5" pos="216">
          <p15:clr>
            <a:srgbClr val="F26B43"/>
          </p15:clr>
        </p15:guide>
        <p15:guide id="6" pos="3348">
          <p15:clr>
            <a:srgbClr val="F26B43"/>
          </p15:clr>
        </p15:guide>
        <p15:guide id="7" pos="3528">
          <p15:clr>
            <a:srgbClr val="F26B43"/>
          </p15:clr>
        </p15:guide>
        <p15:guide id="8" pos="3384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of an SRAD Flight Computer</a:t>
            </a: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3084650"/>
            <a:ext cx="8520600" cy="5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UB Students for the Exploration and Development of Space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68984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Flight Computer Requirements</a:t>
            </a:r>
            <a:endParaRPr sz="3200" dirty="0"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2258499" y="1503176"/>
            <a:ext cx="4627001" cy="2175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0" indent="-457200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r>
              <a:rPr lang="en" sz="2000" dirty="0" smtClean="0"/>
              <a:t>Track and record flight telemetry</a:t>
            </a:r>
          </a:p>
          <a:p>
            <a:pPr marL="571500" lvl="0" indent="-457200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endParaRPr sz="2000" dirty="0"/>
          </a:p>
          <a:p>
            <a:pPr marL="571500" lvl="0" indent="-457200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r>
              <a:rPr lang="en" sz="2000" dirty="0" smtClean="0"/>
              <a:t>Deploy recovery system</a:t>
            </a:r>
          </a:p>
          <a:p>
            <a:pPr marL="571500" lvl="0" indent="-457200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endParaRPr sz="2000" dirty="0"/>
          </a:p>
          <a:p>
            <a:pPr marL="571500" lvl="0" indent="-457200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r>
              <a:rPr lang="en" sz="2000" dirty="0"/>
              <a:t>Reliable GPS </a:t>
            </a:r>
            <a:r>
              <a:rPr lang="en" sz="2000" dirty="0" smtClean="0"/>
              <a:t>tracking</a:t>
            </a:r>
          </a:p>
          <a:p>
            <a:pPr marL="571500" indent="-457200">
              <a:buFont typeface="+mj-lt"/>
              <a:buAutoNum type="arabicPeriod"/>
            </a:pPr>
            <a:endParaRPr lang="en" sz="2000" dirty="0"/>
          </a:p>
          <a:p>
            <a:pPr marL="571500" indent="-457200">
              <a:buFont typeface="+mj-lt"/>
              <a:buAutoNum type="arabicPeriod"/>
            </a:pPr>
            <a:r>
              <a:rPr lang="en" sz="2000" dirty="0" smtClean="0"/>
              <a:t>Record video (Optional)</a:t>
            </a:r>
            <a:endParaRPr lang="en" sz="2000" dirty="0"/>
          </a:p>
          <a:p>
            <a:pPr marL="571500" lvl="0" indent="-457200" rtl="0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</a:pPr>
            <a:endParaRPr sz="2000"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1700" y="69997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Selection</a:t>
            </a:r>
            <a:endParaRPr dirty="0"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Teensy 3.5: Speed, space, SD card, Arduino compatibility</a:t>
            </a:r>
            <a:endParaRPr sz="18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 smtClean="0"/>
              <a:t>BMP280: Fast, easy to use</a:t>
            </a:r>
            <a:endParaRPr sz="18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 smtClean="0"/>
              <a:t>ADXL345: Fast, easy to use</a:t>
            </a:r>
            <a:endParaRPr sz="18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 smtClean="0"/>
              <a:t>MTK3339: Easy to use, ext. ant. capability</a:t>
            </a:r>
            <a:endParaRPr sz="18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XBee-PRO </a:t>
            </a:r>
            <a:r>
              <a:rPr lang="en" sz="1800" dirty="0" smtClean="0"/>
              <a:t>900HP: Proven component</a:t>
            </a:r>
            <a:endParaRPr sz="1800"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046450"/>
            <a:ext cx="1522425" cy="152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6450" y="1614738"/>
            <a:ext cx="2805850" cy="80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57310" y="3046450"/>
            <a:ext cx="1522425" cy="152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61100" y="3046450"/>
            <a:ext cx="1522425" cy="152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 rotWithShape="1">
          <a:blip r:embed="rId7">
            <a:alphaModFix/>
          </a:blip>
          <a:srcRect l="28535" t="26769" r="28262" b="25835"/>
          <a:stretch/>
        </p:blipFill>
        <p:spPr>
          <a:xfrm>
            <a:off x="4795888" y="3015075"/>
            <a:ext cx="1849041" cy="152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7346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PCB Design</a:t>
            </a:r>
            <a:endParaRPr dirty="0"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311700" y="11733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Reusable modules</a:t>
            </a:r>
            <a:endParaRPr sz="1800"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Separate ignition battery</a:t>
            </a:r>
            <a:endParaRPr sz="1800" dirty="0"/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9569" y="771901"/>
            <a:ext cx="2245429" cy="400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016" y="1955801"/>
            <a:ext cx="4350251" cy="278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72370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Tracking</a:t>
            </a:r>
            <a:endParaRPr dirty="0"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GPS for precise positioning, simple RDF backup for bad signal </a:t>
            </a:r>
            <a:r>
              <a:rPr lang="en" sz="1600" dirty="0" smtClean="0"/>
              <a:t>conditions</a:t>
            </a:r>
          </a:p>
          <a:p>
            <a:r>
              <a:rPr lang="en-US" sz="1600" dirty="0"/>
              <a:t>Custom RDF transmitter with 40 hour battery </a:t>
            </a:r>
            <a:r>
              <a:rPr lang="en-US" sz="1600" dirty="0" smtClean="0"/>
              <a:t>life</a:t>
            </a:r>
            <a:endParaRPr sz="16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Redundancy:</a:t>
            </a:r>
            <a:endParaRPr sz="16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Primary flight computer with GPS tracking</a:t>
            </a:r>
            <a:endParaRPr sz="16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COTS GPS tracker</a:t>
            </a:r>
            <a:endParaRPr sz="16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Main section SRAD RDF tracker</a:t>
            </a:r>
            <a:endParaRPr sz="16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Tail section SRAD RDF </a:t>
            </a:r>
            <a:r>
              <a:rPr lang="en" sz="1600" dirty="0" smtClean="0"/>
              <a:t>tracker</a:t>
            </a:r>
            <a:endParaRPr sz="1600" dirty="0"/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3">
            <a:alphaModFix/>
          </a:blip>
          <a:srcRect l="29799" t="50087" r="23396" b="28094"/>
          <a:stretch/>
        </p:blipFill>
        <p:spPr>
          <a:xfrm>
            <a:off x="4723737" y="3291975"/>
            <a:ext cx="4108566" cy="1276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 rotWithShape="1">
          <a:blip r:embed="rId4">
            <a:alphaModFix/>
          </a:blip>
          <a:srcRect l="16218" t="19034" r="16541" b="16768"/>
          <a:stretch/>
        </p:blipFill>
        <p:spPr>
          <a:xfrm>
            <a:off x="311700" y="3291975"/>
            <a:ext cx="1782055" cy="127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66" y="677142"/>
            <a:ext cx="8520600" cy="572700"/>
          </a:xfrm>
        </p:spPr>
        <p:txBody>
          <a:bodyPr/>
          <a:lstStyle/>
          <a:p>
            <a:r>
              <a:rPr lang="en-US" dirty="0" err="1" smtClean="0"/>
              <a:t>Kalman</a:t>
            </a:r>
            <a:r>
              <a:rPr lang="en-US" dirty="0" smtClean="0"/>
              <a:t> Filter For Apogee Detection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666" y="1384592"/>
            <a:ext cx="3875575" cy="3416400"/>
          </a:xfrm>
        </p:spPr>
        <p:txBody>
          <a:bodyPr>
            <a:normAutofit/>
          </a:bodyPr>
          <a:lstStyle/>
          <a:p>
            <a:r>
              <a:rPr lang="en-US" sz="1400" dirty="0" smtClean="0"/>
              <a:t>Combines Senor measurements with theoretical system dynamics</a:t>
            </a:r>
          </a:p>
          <a:p>
            <a:endParaRPr lang="en-US" sz="1400" dirty="0" smtClean="0"/>
          </a:p>
          <a:p>
            <a:r>
              <a:rPr lang="en-US" sz="1400" dirty="0" smtClean="0"/>
              <a:t>Pros</a:t>
            </a:r>
          </a:p>
          <a:p>
            <a:pPr lvl="1"/>
            <a:r>
              <a:rPr lang="en-US" sz="1400" dirty="0" smtClean="0"/>
              <a:t>Improved state estimation</a:t>
            </a:r>
          </a:p>
          <a:p>
            <a:pPr lvl="1"/>
            <a:r>
              <a:rPr lang="en-US" sz="1400" dirty="0" smtClean="0"/>
              <a:t>Sensor fusion</a:t>
            </a:r>
          </a:p>
          <a:p>
            <a:r>
              <a:rPr lang="en-US" sz="1400" dirty="0" smtClean="0"/>
              <a:t>Cons</a:t>
            </a:r>
          </a:p>
          <a:p>
            <a:pPr lvl="1"/>
            <a:r>
              <a:rPr lang="en-US" sz="1400" dirty="0" smtClean="0"/>
              <a:t>Added complexity</a:t>
            </a:r>
          </a:p>
          <a:p>
            <a:pPr lvl="1"/>
            <a:r>
              <a:rPr lang="en-US" sz="1400" dirty="0" err="1" smtClean="0"/>
              <a:t>Kalman</a:t>
            </a:r>
            <a:r>
              <a:rPr lang="en-US" sz="1400" dirty="0" smtClean="0"/>
              <a:t> filters are linear, rocket dynamics are inherently nonlinear.</a:t>
            </a:r>
            <a:endParaRPr lang="en-US" sz="1400" dirty="0" smtClean="0">
              <a:sym typeface="Wingdings" panose="05000000000000000000" pitchFamily="2" charset="2"/>
            </a:endParaRPr>
          </a:p>
          <a:p>
            <a:pPr lvl="1"/>
            <a:endParaRPr lang="en-US" sz="1400" dirty="0" smtClean="0"/>
          </a:p>
          <a:p>
            <a:pPr lvl="1"/>
            <a:endParaRPr lang="en-US" sz="1400" dirty="0" smtClean="0"/>
          </a:p>
          <a:p>
            <a:endParaRPr lang="en-US" sz="1400" dirty="0" smtClean="0"/>
          </a:p>
          <a:p>
            <a:endParaRPr lang="en-US" sz="1400" dirty="0"/>
          </a:p>
        </p:txBody>
      </p:sp>
      <p:pic>
        <p:nvPicPr>
          <p:cNvPr id="4" name="Picture 2" descr="https://lh3.googleusercontent.com/ZhzbdslFGyWsFKTT5ZxfGDUqDmuzM02VVKEqH_xSgaxiiow2OXQ4D-n9NKNcGADm0-zrl3YDT20x9ebXX8ucUqdYMRXBYE-0xBsQ7dLGDFRLC6-vlZtQutDcyJNJOfi4Zn_OfHs2-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0241" y="1384592"/>
            <a:ext cx="4645025" cy="235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085471" y="3826412"/>
            <a:ext cx="3459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https://en.wikipedia.org/wiki/Kalman_filter</a:t>
            </a:r>
          </a:p>
        </p:txBody>
      </p:sp>
    </p:spTree>
    <p:extLst>
      <p:ext uri="{BB962C8B-B14F-4D97-AF65-F5344CB8AC3E}">
        <p14:creationId xmlns:p14="http://schemas.microsoft.com/office/powerpoint/2010/main" val="36195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66" y="677142"/>
            <a:ext cx="8520600" cy="572700"/>
          </a:xfrm>
        </p:spPr>
        <p:txBody>
          <a:bodyPr/>
          <a:lstStyle/>
          <a:p>
            <a:r>
              <a:rPr lang="en-US" dirty="0" err="1" smtClean="0"/>
              <a:t>Kalman</a:t>
            </a:r>
            <a:r>
              <a:rPr lang="en-US" dirty="0" smtClean="0"/>
              <a:t> Filter (Part 2)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04666" y="1384592"/>
                <a:ext cx="4267334" cy="3416400"/>
              </a:xfrm>
            </p:spPr>
            <p:txBody>
              <a:bodyPr>
                <a:normAutofit/>
              </a:bodyPr>
              <a:lstStyle/>
              <a:p>
                <a:r>
                  <a:rPr lang="en-US" sz="1400" dirty="0" smtClean="0"/>
                  <a:t>Simplified Rocket Dynamics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𝑚</m:t>
                    </m:r>
                    <m:acc>
                      <m:accPr>
                        <m:chr m:val="̈"/>
                        <m:ctrlP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acc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𝑋</m:t>
                        </m:r>
                      </m:e>
                    </m:acc>
                    <m:r>
                      <a:rPr lang="en-US" sz="14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𝐹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𝑀𝑜𝑡𝑜𝑟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𝐹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𝐷𝑟𝑎𝑔</m:t>
                        </m:r>
                      </m:sub>
                    </m:sSub>
                  </m:oMath>
                </a14:m>
                <a:endParaRPr lang="en-US" sz="1400" dirty="0" smtClean="0">
                  <a:sym typeface="Wingdings" panose="05000000000000000000" pitchFamily="2" charset="2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𝐹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𝐷𝑟𝑎𝑔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f>
                      <m:fPr>
                        <m:ctrlP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num>
                      <m:den>
                        <m:r>
                          <a:rPr lang="en-US" sz="14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den>
                    </m:f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𝜌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𝐶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𝐷</m:t>
                        </m:r>
                      </m:sub>
                    </m:sSub>
                    <m:sSup>
                      <m:sSupPr>
                        <m:ctrlPr>
                          <a:rPr lang="en-US" sz="14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acc>
                          <m:accPr>
                            <m:chr m:val="̇"/>
                            <m:ctrlPr>
                              <a:rPr lang="en-US" sz="1400" i="1">
                                <a:solidFill>
                                  <a:srgbClr val="666666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400" i="1">
                                <a:solidFill>
                                  <a:srgbClr val="666666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14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p>
                        <m:r>
                          <a:rPr lang="en-US" sz="1400" i="1">
                            <a:solidFill>
                              <a:srgbClr val="666666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400" dirty="0" smtClean="0">
                    <a:sym typeface="Wingdings" panose="05000000000000000000" pitchFamily="2" charset="2"/>
                  </a:rPr>
                  <a:t> This is nonlinear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𝐴𝑠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|</m:t>
                        </m:r>
                        <m:acc>
                          <m:accPr>
                            <m:chr m:val="̇"/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p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400" i="1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r>
                  <a:rPr lang="en-US" sz="1400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𝐷𝑟𝑎𝑔</m:t>
                        </m:r>
                      </m:sub>
                    </m:sSub>
                    <m:r>
                      <a:rPr lang="en-US" sz="1400" i="1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endParaRPr lang="en-US" sz="1400" dirty="0" smtClean="0"/>
              </a:p>
              <a:p>
                <a:pPr lvl="1"/>
                <a:r>
                  <a:rPr lang="en-US" sz="1400" dirty="0" smtClean="0"/>
                  <a:t>This means that near apogee the rocket dynamics are linear </a:t>
                </a:r>
              </a:p>
              <a:p>
                <a:endParaRPr lang="en-US" sz="1400" dirty="0" smtClean="0"/>
              </a:p>
              <a:p>
                <a:endParaRPr lang="en-US" sz="1400" dirty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04666" y="1384592"/>
                <a:ext cx="4267334" cy="3416400"/>
              </a:xfrm>
              <a:blipFill rotWithShape="0">
                <a:blip r:embed="rId2"/>
                <a:stretch>
                  <a:fillRect t="-891" r="-7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138" y="865632"/>
            <a:ext cx="3672128" cy="427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836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311700" y="65669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</a:t>
            </a:r>
            <a:endParaRPr dirty="0"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311700" y="1347208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Attached to custom built high-thrust quadcopter for </a:t>
            </a:r>
            <a:r>
              <a:rPr lang="en" sz="1800" dirty="0" smtClean="0"/>
              <a:t>quasi-ballistic launch </a:t>
            </a:r>
            <a:r>
              <a:rPr lang="en" sz="1800" dirty="0"/>
              <a:t>simulation.</a:t>
            </a:r>
            <a:endParaRPr sz="18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Test 1</a:t>
            </a:r>
            <a:endParaRPr sz="18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Late apogee detection observed.</a:t>
            </a:r>
            <a:endParaRPr sz="18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Kalman filter calibration corrected.</a:t>
            </a:r>
            <a:endParaRPr sz="18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Test 2</a:t>
            </a:r>
            <a:endParaRPr sz="18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Unreliable operation.</a:t>
            </a:r>
            <a:endParaRPr sz="18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Faulty accelerometer replaced</a:t>
            </a:r>
            <a:r>
              <a:rPr lang="en" sz="1800" dirty="0" smtClean="0"/>
              <a:t>.</a:t>
            </a:r>
            <a:endParaRPr sz="18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Test 3</a:t>
            </a:r>
            <a:endParaRPr sz="18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Accurate and reliable apogee detection observed</a:t>
            </a:r>
            <a:r>
              <a:rPr lang="en" sz="1800" dirty="0" smtClean="0"/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7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subTitle" idx="1"/>
          </p:nvPr>
        </p:nvSpPr>
        <p:spPr>
          <a:xfrm>
            <a:off x="4828689" y="1527275"/>
            <a:ext cx="4418608" cy="31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 smtClean="0"/>
              <a:t>Future design</a:t>
            </a:r>
            <a:endParaRPr dirty="0"/>
          </a:p>
          <a:p>
            <a:pPr marL="914400" lvl="1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en" sz="2400" dirty="0" smtClean="0"/>
              <a:t>Optimization</a:t>
            </a:r>
          </a:p>
          <a:p>
            <a:pPr marL="1171575" lvl="2" indent="-406400" algn="l">
              <a:buChar char="○"/>
            </a:pPr>
            <a:r>
              <a:rPr lang="en" sz="2400" dirty="0" smtClean="0"/>
              <a:t>Price, size, power usage, battery requirement, etc.</a:t>
            </a:r>
            <a:endParaRPr sz="2400" dirty="0"/>
          </a:p>
          <a:p>
            <a:pPr marL="914400" lvl="1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en" sz="2400" dirty="0"/>
              <a:t>SRAD radio</a:t>
            </a:r>
            <a:endParaRPr sz="2400" dirty="0"/>
          </a:p>
        </p:txBody>
      </p:sp>
      <p:sp>
        <p:nvSpPr>
          <p:cNvPr id="7" name="Shape 107"/>
          <p:cNvSpPr txBox="1">
            <a:spLocks/>
          </p:cNvSpPr>
          <p:nvPr/>
        </p:nvSpPr>
        <p:spPr>
          <a:xfrm>
            <a:off x="311700" y="1527275"/>
            <a:ext cx="4516989" cy="31020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28588" lvl="0" indent="-128588" algn="ctr" defTabSz="5143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BBB"/>
              </a:buClr>
              <a:buSzPts val="2800"/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85763" lvl="1" indent="-128588" algn="ctr" defTabSz="5143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BBB"/>
              </a:buClr>
              <a:buSzPts val="2800"/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642938" lvl="2" indent="-128588" algn="ctr" defTabSz="5143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BBB"/>
              </a:buClr>
              <a:buSzPts val="2800"/>
              <a:buFont typeface="LucidaGrande" charset="0"/>
              <a:buNone/>
              <a:defRPr sz="28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900113" lvl="3" indent="-128588" algn="ctr" defTabSz="5143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BBB"/>
              </a:buClr>
              <a:buSzPts val="28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157288" lvl="4" indent="-128588" algn="ctr" defTabSz="5143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BBB"/>
              </a:buClr>
              <a:buSzPts val="28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1414463" lvl="5" indent="-128588" algn="ctr" defTabSz="5143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lvl="6" indent="-128588" algn="ctr" defTabSz="5143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lvl="7" indent="-128588" algn="ctr" defTabSz="5143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lvl="8" indent="-128588" algn="ctr" defTabSz="5143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06400" algn="l">
              <a:buFont typeface="Arial" panose="020B0604020202020204" pitchFamily="34" charset="0"/>
              <a:buChar char="●"/>
            </a:pPr>
            <a:r>
              <a:rPr lang="en-US" dirty="0" smtClean="0"/>
              <a:t>Working flight computer</a:t>
            </a:r>
          </a:p>
          <a:p>
            <a:pPr marL="714375" lvl="1" indent="-406400" algn="l">
              <a:buFont typeface="Arial" panose="020B0604020202020204" pitchFamily="34" charset="0"/>
              <a:buChar char="●"/>
            </a:pPr>
            <a:r>
              <a:rPr lang="en-US" sz="2400" dirty="0" err="1" smtClean="0"/>
              <a:t>Kalman</a:t>
            </a:r>
            <a:r>
              <a:rPr lang="en-US" sz="2400" dirty="0" smtClean="0"/>
              <a:t> filter </a:t>
            </a:r>
            <a:r>
              <a:rPr lang="en-US" sz="2400" dirty="0"/>
              <a:t>a</a:t>
            </a:r>
            <a:r>
              <a:rPr lang="en-US" sz="2400" dirty="0" smtClean="0"/>
              <a:t>pogee detection</a:t>
            </a:r>
          </a:p>
          <a:p>
            <a:pPr marL="714375" lvl="1" indent="-406400" algn="l">
              <a:buFont typeface="Arial" panose="020B0604020202020204" pitchFamily="34" charset="0"/>
              <a:buChar char="●"/>
            </a:pPr>
            <a:r>
              <a:rPr lang="en-US" sz="2400" dirty="0" smtClean="0"/>
              <a:t>Data logging</a:t>
            </a:r>
          </a:p>
          <a:p>
            <a:pPr marL="714375" lvl="1" indent="-406400" algn="l">
              <a:buFont typeface="Arial" panose="020B0604020202020204" pitchFamily="34" charset="0"/>
              <a:buChar char="●"/>
            </a:pPr>
            <a:r>
              <a:rPr lang="en-US" sz="2400" dirty="0" smtClean="0"/>
              <a:t>Live telemetry</a:t>
            </a:r>
          </a:p>
          <a:p>
            <a:pPr marL="714375" lvl="1" indent="-406400" algn="l">
              <a:buFont typeface="Arial" panose="020B0604020202020204" pitchFamily="34" charset="0"/>
              <a:buChar char="●"/>
            </a:pPr>
            <a:r>
              <a:rPr lang="en-US" sz="2400" dirty="0" smtClean="0"/>
              <a:t>GPS and RDF tracking</a:t>
            </a:r>
          </a:p>
          <a:p>
            <a:pPr marL="714375" lvl="1" indent="-406400" algn="l">
              <a:buFont typeface="Arial" panose="020B0604020202020204" pitchFamily="34" charset="0"/>
              <a:buChar char="●"/>
            </a:pPr>
            <a:endParaRPr lang="en-US" sz="2400" dirty="0" smtClean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hool of Engineering and Applied Sciences" id="{9EEBBC35-3DAD-41EB-8025-57B123B028AA}" vid="{9D73AE46-29D6-4F24-8C42-5A0DF1D6541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School of Engineering and Applied Sciences</Template>
  <TotalTime>1620</TotalTime>
  <Words>247</Words>
  <Application>Microsoft Office PowerPoint</Application>
  <PresentationFormat>On-screen Show (16:9)</PresentationFormat>
  <Paragraphs>66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Cambria Math</vt:lpstr>
      <vt:lpstr>Georgia</vt:lpstr>
      <vt:lpstr>LucidaGrande</vt:lpstr>
      <vt:lpstr>Wingdings</vt:lpstr>
      <vt:lpstr>UB Powerpoint Template</vt:lpstr>
      <vt:lpstr>Development of an SRAD Flight Computer</vt:lpstr>
      <vt:lpstr>Flight Computer Requirements</vt:lpstr>
      <vt:lpstr>Component Selection</vt:lpstr>
      <vt:lpstr>PCB Design</vt:lpstr>
      <vt:lpstr>Tracking</vt:lpstr>
      <vt:lpstr>Kalman Filter For Apogee Detection </vt:lpstr>
      <vt:lpstr>Kalman Filter (Part 2)</vt:lpstr>
      <vt:lpstr>Testing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an SRAD Flight Computer</dc:title>
  <cp:lastModifiedBy>Peter Wilkins</cp:lastModifiedBy>
  <cp:revision>12</cp:revision>
  <dcterms:modified xsi:type="dcterms:W3CDTF">2018-06-19T05:38:58Z</dcterms:modified>
</cp:coreProperties>
</file>